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24"/>
  </p:notesMasterIdLst>
  <p:sldIdLst>
    <p:sldId id="257" r:id="rId2"/>
    <p:sldId id="271" r:id="rId3"/>
    <p:sldId id="318" r:id="rId4"/>
    <p:sldId id="272" r:id="rId5"/>
    <p:sldId id="274" r:id="rId6"/>
    <p:sldId id="290" r:id="rId7"/>
    <p:sldId id="262" r:id="rId8"/>
    <p:sldId id="265" r:id="rId9"/>
    <p:sldId id="263" r:id="rId10"/>
    <p:sldId id="309" r:id="rId11"/>
    <p:sldId id="313" r:id="rId12"/>
    <p:sldId id="314" r:id="rId13"/>
    <p:sldId id="315" r:id="rId14"/>
    <p:sldId id="301" r:id="rId15"/>
    <p:sldId id="302" r:id="rId16"/>
    <p:sldId id="303" r:id="rId17"/>
    <p:sldId id="305" r:id="rId18"/>
    <p:sldId id="306" r:id="rId19"/>
    <p:sldId id="316" r:id="rId20"/>
    <p:sldId id="317" r:id="rId21"/>
    <p:sldId id="273" r:id="rId22"/>
    <p:sldId id="32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Wambui Mwangi" initials="CWM" lastIdx="0" clrIdx="0">
    <p:extLst>
      <p:ext uri="{19B8F6BF-5375-455C-9EA6-DF929625EA0E}">
        <p15:presenceInfo xmlns:p15="http://schemas.microsoft.com/office/powerpoint/2012/main" userId="S-1-5-21-3328267899-2487009287-3992685103-15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4"/>
    <a:srgbClr val="5FC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0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58DFE-2E42-43CF-9853-647A6C90BBE5}" type="datetimeFigureOut">
              <a:rPr lang="LID4096" smtClean="0"/>
              <a:t>09/11/2025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2A182-1905-4E68-9834-91F7DAD6A9D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552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B70-D3ED-4281-B6A9-15666115E052}" type="datetime1">
              <a:rPr lang="LID4096" smtClean="0"/>
              <a:t>09/11/2025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819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09/11/2025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12962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09/11/2025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619091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09/11/2025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7090807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09/11/2025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89489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09/11/2025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6328142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CE63-2925-47E9-8148-ED56DB7B752E}" type="datetime1">
              <a:rPr lang="LID4096" smtClean="0"/>
              <a:t>09/11/2025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3889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D08-5519-4064-861B-63648B036C6D}" type="datetime1">
              <a:rPr lang="LID4096" smtClean="0"/>
              <a:t>09/11/2025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775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39C-A81D-49C5-B265-4CFBE5231876}" type="datetime1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Quality Patient-Centred Care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AD62-782F-4C73-99FE-DD08D29A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52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F7FE98-6B0C-4514-B978-11C7B1F2E18D}"/>
              </a:ext>
            </a:extLst>
          </p:cNvPr>
          <p:cNvSpPr/>
          <p:nvPr userDrawn="1"/>
        </p:nvSpPr>
        <p:spPr>
          <a:xfrm>
            <a:off x="0" y="0"/>
            <a:ext cx="1535185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rgbClr val="02216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696286"/>
            <a:ext cx="9144456" cy="545286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64317" y="1610686"/>
            <a:ext cx="9144456" cy="455102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9A8FE1-A1DD-48D8-B4F2-7792540B48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2612" y="-631223"/>
            <a:ext cx="816161" cy="4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4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95EE-8216-4953-A17A-4F5DA22E5560}" type="datetime1">
              <a:rPr lang="LID4096" smtClean="0"/>
              <a:t>09/11/2025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9567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BA7-2AB1-41A0-8A95-EF474F0F156C}" type="datetime1">
              <a:rPr lang="LID4096" smtClean="0"/>
              <a:t>09/11/2025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156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4315-B90D-4CA6-9127-F79739044021}" type="datetime1">
              <a:rPr lang="LID4096" smtClean="0"/>
              <a:t>09/11/2025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2379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4950-9D66-4094-83AD-543D00588B8F}" type="datetime1">
              <a:rPr lang="LID4096" smtClean="0"/>
              <a:t>09/11/2025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140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6EE6-00BC-4182-89CF-0FE8B18094D8}" type="datetime1">
              <a:rPr lang="LID4096" smtClean="0"/>
              <a:t>09/11/2025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190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BD05-B17B-4094-87CC-7F8425C00083}" type="datetime1">
              <a:rPr lang="LID4096" smtClean="0"/>
              <a:t>09/11/2025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237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C37-B767-4BE5-B161-18DD5F0A442D}" type="datetime1">
              <a:rPr lang="LID4096" smtClean="0"/>
              <a:t>09/11/2025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579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680-CD22-438A-813E-90B26DBD96CF}" type="datetime1">
              <a:rPr lang="LID4096" smtClean="0"/>
              <a:t>09/11/2025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393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D1EE-ADBF-4689-B862-4B60D3FEEBBC}" type="datetime1">
              <a:rPr lang="LID4096" smtClean="0"/>
              <a:t>09/11/2025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239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2A01C-5037-4788-21F4-2AE17BD1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513" y="0"/>
            <a:ext cx="5781367" cy="1277533"/>
          </a:xfrm>
        </p:spPr>
        <p:txBody>
          <a:bodyPr anchor="ctr">
            <a:noAutofit/>
          </a:bodyPr>
          <a:lstStyle/>
          <a:p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POINT PREVALANCE SURVEY ON ANTIBIOTIC USE AND HOSPITAL ACQUIRED INFECTIONS CONDUCTED AT KENYATTA UNIVERSITY TEACHING RESEARCH AND REFERRAL HOSPITAL </a:t>
            </a:r>
            <a:br>
              <a:rPr lang="en-US" sz="1800" b="1" dirty="0">
                <a:solidFill>
                  <a:schemeClr val="tx1"/>
                </a:solidFill>
              </a:rPr>
            </a:br>
            <a:endParaRPr lang="LID4096" sz="1800" dirty="0">
              <a:solidFill>
                <a:schemeClr val="tx1"/>
              </a:solidFill>
            </a:endParaRPr>
          </a:p>
        </p:txBody>
      </p:sp>
      <p:pic>
        <p:nvPicPr>
          <p:cNvPr id="8" name="Picture 7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EB773337-D6EB-7AA9-3161-005293C1C9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491546"/>
            <a:ext cx="3856774" cy="38664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E19D2-11B7-8886-50FE-91F2A3A5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99" y="2793384"/>
            <a:ext cx="4512988" cy="844084"/>
          </a:xfrm>
        </p:spPr>
        <p:txBody>
          <a:bodyPr anchor="t">
            <a:normAutofit fontScale="92500" lnSpcReduction="10000"/>
          </a:bodyPr>
          <a:lstStyle/>
          <a:p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CAROLINE MWANGI, IPC MANAGER, KUTRRH</a:t>
            </a:r>
          </a:p>
          <a:p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B2FBD-0A7F-F098-F07E-2484F258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D0C9AF-4D20-49D8-81AA-701CE21054A6}" type="slidenum">
              <a:rPr lang="LID4096">
                <a:solidFill>
                  <a:srgbClr val="5FCBEF"/>
                </a:solidFill>
              </a:rPr>
              <a:pPr>
                <a:spcAft>
                  <a:spcPts val="600"/>
                </a:spcAft>
              </a:pPr>
              <a:t>1</a:t>
            </a:fld>
            <a:endParaRPr lang="LID4096" dirty="0">
              <a:solidFill>
                <a:srgbClr val="5FCBEF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AEC80A-7A40-D80C-3C7A-5A65C644BB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979193" y="5881688"/>
            <a:ext cx="8702640" cy="365125"/>
          </a:xfrm>
        </p:spPr>
        <p:txBody>
          <a:bodyPr/>
          <a:lstStyle/>
          <a:p>
            <a:r>
              <a:rPr lang="en-US" sz="1400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2800" dirty="0">
              <a:solidFill>
                <a:srgbClr val="005B84"/>
              </a:solidFill>
            </a:endParaRPr>
          </a:p>
        </p:txBody>
      </p:sp>
      <p:pic>
        <p:nvPicPr>
          <p:cNvPr id="9" name="Camera 8">
            <a:extLst>
              <a:ext uri="{FF2B5EF4-FFF2-40B4-BE49-F238E27FC236}">
                <a16:creationId xmlns:a16="http://schemas.microsoft.com/office/drawing/2014/main" id="{637255D0-F9C3-D4F7-A997-2989F6920D10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9793" y="1729503"/>
            <a:ext cx="2057400" cy="2057400"/>
          </a:xfrm>
          <a:prstGeom prst="ellipse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03E9B44-688C-2128-90AF-05A21FDE575F}"/>
              </a:ext>
            </a:extLst>
          </p:cNvPr>
          <p:cNvSpPr txBox="1">
            <a:spLocks/>
          </p:cNvSpPr>
          <p:nvPr/>
        </p:nvSpPr>
        <p:spPr>
          <a:xfrm>
            <a:off x="4882967" y="2520623"/>
            <a:ext cx="1957132" cy="84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Head Shot</a:t>
            </a:r>
            <a:endParaRPr lang="en-Z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15DA82-DF18-4400-B4AC-03E719220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30" y="1909435"/>
            <a:ext cx="1680101" cy="168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2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E10AE-1094-5D75-64B7-CBF1B6D2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use cont.</a:t>
            </a:r>
            <a:endParaRPr lang="en-K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C512C1-BCAF-A8FA-696D-0474D08EE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977" y="1467213"/>
            <a:ext cx="7514398" cy="481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42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C2FC-289C-0247-D9A9-004F354D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use across different wards</a:t>
            </a:r>
            <a:endParaRPr lang="en-K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D7DCB-EDB1-6E57-538C-C1878E4B8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317" y="1128220"/>
            <a:ext cx="9422072" cy="56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93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C2FC-289C-0247-D9A9-004F354D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use in relation to catheter use</a:t>
            </a:r>
            <a:endParaRPr lang="en-K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0A191E-AACA-C2A3-19E8-BBA971B30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317" y="1132960"/>
            <a:ext cx="9773610" cy="57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58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C2FC-289C-0247-D9A9-004F354D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use in relation to types of surgery</a:t>
            </a:r>
            <a:endParaRPr lang="en-K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00810-41D1-4777-5F04-2A04C8F0E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01" y="1393306"/>
            <a:ext cx="10227683" cy="503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9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07B7-AB56-01AA-E6C4-03623C4D7111}"/>
              </a:ext>
            </a:extLst>
          </p:cNvPr>
          <p:cNvSpPr txBox="1">
            <a:spLocks/>
          </p:cNvSpPr>
          <p:nvPr/>
        </p:nvSpPr>
        <p:spPr>
          <a:xfrm>
            <a:off x="574429" y="103836"/>
            <a:ext cx="9144456" cy="5452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/>
              </a:defRPr>
            </a:lvl1pPr>
          </a:lstStyle>
          <a:p>
            <a:r>
              <a:rPr lang="en-US" sz="3200" dirty="0"/>
              <a:t>Indications for antibiotic use</a:t>
            </a:r>
            <a:endParaRPr lang="en-KE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84BB9-826A-4E2F-982A-8B90B9D7C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471"/>
            <a:ext cx="12192000" cy="53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71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F33BD5-CB38-63B1-C4FA-0FB5C4677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943" y="1074729"/>
            <a:ext cx="5865915" cy="51087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2A3496-2DD4-D3AD-35B5-7D89AC565579}"/>
              </a:ext>
            </a:extLst>
          </p:cNvPr>
          <p:cNvSpPr txBox="1"/>
          <p:nvPr/>
        </p:nvSpPr>
        <p:spPr>
          <a:xfrm>
            <a:off x="4042083" y="141515"/>
            <a:ext cx="426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Indications for prophylaxis</a:t>
            </a:r>
            <a:endParaRPr lang="en-KE" sz="2800" b="1" dirty="0"/>
          </a:p>
        </p:txBody>
      </p:sp>
    </p:spTree>
    <p:extLst>
      <p:ext uri="{BB962C8B-B14F-4D97-AF65-F5344CB8AC3E}">
        <p14:creationId xmlns:p14="http://schemas.microsoft.com/office/powerpoint/2010/main" val="101704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5D7783-13EE-1B5F-D93C-A4FFCB959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07" y="1601833"/>
            <a:ext cx="8988553" cy="4132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6E45F6-2EC5-FA95-6FBD-2D3A641D93A5}"/>
              </a:ext>
            </a:extLst>
          </p:cNvPr>
          <p:cNvSpPr txBox="1"/>
          <p:nvPr/>
        </p:nvSpPr>
        <p:spPr>
          <a:xfrm>
            <a:off x="1792659" y="260387"/>
            <a:ext cx="774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Surgical indications for prophylactic antibiotic use</a:t>
            </a:r>
            <a:endParaRPr lang="en-KE" sz="2800" b="1" dirty="0"/>
          </a:p>
        </p:txBody>
      </p:sp>
    </p:spTree>
    <p:extLst>
      <p:ext uri="{BB962C8B-B14F-4D97-AF65-F5344CB8AC3E}">
        <p14:creationId xmlns:p14="http://schemas.microsoft.com/office/powerpoint/2010/main" val="689326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C2DA01-31B7-FCBB-10A4-3D2025DD0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" y="1194761"/>
            <a:ext cx="11604171" cy="47069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44A599-F03F-15BE-FE35-47510EAE2B17}"/>
              </a:ext>
            </a:extLst>
          </p:cNvPr>
          <p:cNvSpPr txBox="1">
            <a:spLocks/>
          </p:cNvSpPr>
          <p:nvPr/>
        </p:nvSpPr>
        <p:spPr>
          <a:xfrm>
            <a:off x="374904" y="164595"/>
            <a:ext cx="9144456" cy="5452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/>
              </a:defRPr>
            </a:lvl1pPr>
          </a:lstStyle>
          <a:p>
            <a:r>
              <a:rPr lang="en-US" sz="2400" dirty="0"/>
              <a:t>Culture tests done</a:t>
            </a:r>
            <a:endParaRPr lang="en-KE" sz="2400" dirty="0"/>
          </a:p>
        </p:txBody>
      </p:sp>
    </p:spTree>
    <p:extLst>
      <p:ext uri="{BB962C8B-B14F-4D97-AF65-F5344CB8AC3E}">
        <p14:creationId xmlns:p14="http://schemas.microsoft.com/office/powerpoint/2010/main" val="3536858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BCC9-322E-56D5-578C-FA4136A18DCE}"/>
              </a:ext>
            </a:extLst>
          </p:cNvPr>
          <p:cNvSpPr txBox="1">
            <a:spLocks/>
          </p:cNvSpPr>
          <p:nvPr/>
        </p:nvSpPr>
        <p:spPr>
          <a:xfrm>
            <a:off x="374904" y="164595"/>
            <a:ext cx="9144456" cy="5452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/>
              </a:defRPr>
            </a:lvl1pPr>
          </a:lstStyle>
          <a:p>
            <a:r>
              <a:rPr lang="en-US" sz="2400" dirty="0"/>
              <a:t>Culture tests results</a:t>
            </a:r>
            <a:endParaRPr lang="en-KE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05A8F-0121-7F1D-819A-E513E84CE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797"/>
            <a:ext cx="12192000" cy="54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08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34D4-D572-E4B6-DB39-A665B782B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associated infections</a:t>
            </a:r>
            <a:endParaRPr lang="en-K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6ED9BA7-6FDD-F6AF-C698-43FC78E9D50D}"/>
              </a:ext>
            </a:extLst>
          </p:cNvPr>
          <p:cNvGraphicFramePr>
            <a:graphicFrameLocks noGrp="1"/>
          </p:cNvGraphicFramePr>
          <p:nvPr/>
        </p:nvGraphicFramePr>
        <p:xfrm>
          <a:off x="1693340" y="1762123"/>
          <a:ext cx="10066857" cy="345013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026079">
                  <a:extLst>
                    <a:ext uri="{9D8B030D-6E8A-4147-A177-3AD203B41FA5}">
                      <a16:colId xmlns:a16="http://schemas.microsoft.com/office/drawing/2014/main" val="2849772634"/>
                    </a:ext>
                  </a:extLst>
                </a:gridCol>
                <a:gridCol w="1173463">
                  <a:extLst>
                    <a:ext uri="{9D8B030D-6E8A-4147-A177-3AD203B41FA5}">
                      <a16:colId xmlns:a16="http://schemas.microsoft.com/office/drawing/2014/main" val="3449011041"/>
                    </a:ext>
                  </a:extLst>
                </a:gridCol>
                <a:gridCol w="1173463">
                  <a:extLst>
                    <a:ext uri="{9D8B030D-6E8A-4147-A177-3AD203B41FA5}">
                      <a16:colId xmlns:a16="http://schemas.microsoft.com/office/drawing/2014/main" val="4128837623"/>
                    </a:ext>
                  </a:extLst>
                </a:gridCol>
                <a:gridCol w="1173463">
                  <a:extLst>
                    <a:ext uri="{9D8B030D-6E8A-4147-A177-3AD203B41FA5}">
                      <a16:colId xmlns:a16="http://schemas.microsoft.com/office/drawing/2014/main" val="1766324507"/>
                    </a:ext>
                  </a:extLst>
                </a:gridCol>
                <a:gridCol w="1173463">
                  <a:extLst>
                    <a:ext uri="{9D8B030D-6E8A-4147-A177-3AD203B41FA5}">
                      <a16:colId xmlns:a16="http://schemas.microsoft.com/office/drawing/2014/main" val="3627437925"/>
                    </a:ext>
                  </a:extLst>
                </a:gridCol>
                <a:gridCol w="1173463">
                  <a:extLst>
                    <a:ext uri="{9D8B030D-6E8A-4147-A177-3AD203B41FA5}">
                      <a16:colId xmlns:a16="http://schemas.microsoft.com/office/drawing/2014/main" val="1191008682"/>
                    </a:ext>
                  </a:extLst>
                </a:gridCol>
                <a:gridCol w="1173463">
                  <a:extLst>
                    <a:ext uri="{9D8B030D-6E8A-4147-A177-3AD203B41FA5}">
                      <a16:colId xmlns:a16="http://schemas.microsoft.com/office/drawing/2014/main" val="2545992858"/>
                    </a:ext>
                  </a:extLst>
                </a:gridCol>
              </a:tblGrid>
              <a:tr h="203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Hospital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no. of inpatients surveyed for AMU</a:t>
                      </a:r>
                      <a:r>
                        <a:rPr lang="en-US" sz="1600" b="1" u="none" strike="noStrike" baseline="300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no. of adult inpatients surveyed for AMU and "at risk" for HAI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Patients for UTI determination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Patients for BSI determination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Patients for pneumonia determination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Patients for SSI determination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5373065"/>
                  </a:ext>
                </a:extLst>
              </a:tr>
              <a:tr h="394302">
                <a:tc>
                  <a:txBody>
                    <a:bodyPr/>
                    <a:lstStyle/>
                    <a:p>
                      <a:pPr algn="l" fontAlgn="ctr"/>
                      <a:r>
                        <a:rPr lang="en-K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9389379"/>
                  </a:ext>
                </a:extLst>
              </a:tr>
              <a:tr h="10251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Kenyatta University Teaching Research and Referral Hospital (KUTRRH)</a:t>
                      </a:r>
                      <a:b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149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135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44</a:t>
                      </a:r>
                      <a:endParaRPr lang="en-K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n-K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en-K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97103752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072C6C-BC65-8F41-75D9-B7A47B33C0B2}"/>
              </a:ext>
            </a:extLst>
          </p:cNvPr>
          <p:cNvCxnSpPr/>
          <p:nvPr/>
        </p:nvCxnSpPr>
        <p:spPr>
          <a:xfrm flipV="1">
            <a:off x="6469303" y="5212266"/>
            <a:ext cx="0" cy="421916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A7C918-FF93-57B9-48C3-346F217AE46A}"/>
              </a:ext>
            </a:extLst>
          </p:cNvPr>
          <p:cNvCxnSpPr>
            <a:cxnSpLocks/>
          </p:cNvCxnSpPr>
          <p:nvPr/>
        </p:nvCxnSpPr>
        <p:spPr>
          <a:xfrm>
            <a:off x="4959927" y="5634182"/>
            <a:ext cx="1521691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3BA1B0-576B-1ED2-1868-5E901E31CDF3}"/>
              </a:ext>
            </a:extLst>
          </p:cNvPr>
          <p:cNvCxnSpPr>
            <a:cxnSpLocks/>
          </p:cNvCxnSpPr>
          <p:nvPr/>
        </p:nvCxnSpPr>
        <p:spPr>
          <a:xfrm>
            <a:off x="4941454" y="5212266"/>
            <a:ext cx="0" cy="421916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0797631-2714-5112-94C7-EA067D62F6CD}"/>
              </a:ext>
            </a:extLst>
          </p:cNvPr>
          <p:cNvSpPr txBox="1"/>
          <p:nvPr/>
        </p:nvSpPr>
        <p:spPr>
          <a:xfrm>
            <a:off x="4802912" y="5742709"/>
            <a:ext cx="1468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Patients &lt;18 years=14 </a:t>
            </a:r>
            <a:endParaRPr lang="en-KE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84E584-1FFA-C872-EF9E-9D013F75AAC5}"/>
              </a:ext>
            </a:extLst>
          </p:cNvPr>
          <p:cNvSpPr txBox="1"/>
          <p:nvPr/>
        </p:nvSpPr>
        <p:spPr>
          <a:xfrm>
            <a:off x="1625212" y="6230058"/>
            <a:ext cx="4095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UTI-Urinary tract infection</a:t>
            </a:r>
          </a:p>
          <a:p>
            <a:r>
              <a:rPr lang="en-US" sz="1200" dirty="0"/>
              <a:t>BSI-Blood stream infection</a:t>
            </a:r>
          </a:p>
          <a:p>
            <a:r>
              <a:rPr lang="en-US" sz="1200" dirty="0"/>
              <a:t>SSI- Surgical site infection</a:t>
            </a:r>
            <a:endParaRPr lang="en-KE" sz="1200" dirty="0"/>
          </a:p>
        </p:txBody>
      </p:sp>
    </p:spTree>
    <p:extLst>
      <p:ext uri="{BB962C8B-B14F-4D97-AF65-F5344CB8AC3E}">
        <p14:creationId xmlns:p14="http://schemas.microsoft.com/office/powerpoint/2010/main" val="319612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F64C1-E1AD-4018-9050-C374933C9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A4F7B-3025-4D26-A3EF-B1D4D523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Quality Patient-Centred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4D2D3-7AFA-495F-9203-AFE2B0E0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AD62-782F-4C73-99FE-DD08D29A54DE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0B2549-B1A7-4BD0-AE1D-3B9C18B1FF2F}"/>
              </a:ext>
            </a:extLst>
          </p:cNvPr>
          <p:cNvGrpSpPr/>
          <p:nvPr/>
        </p:nvGrpSpPr>
        <p:grpSpPr>
          <a:xfrm>
            <a:off x="-88552" y="317"/>
            <a:ext cx="12280552" cy="6981274"/>
            <a:chOff x="-88552" y="0"/>
            <a:chExt cx="12280552" cy="6981920"/>
          </a:xfrm>
        </p:grpSpPr>
        <p:sp>
          <p:nvSpPr>
            <p:cNvPr id="6" name="Shape 10812">
              <a:extLst>
                <a:ext uri="{FF2B5EF4-FFF2-40B4-BE49-F238E27FC236}">
                  <a16:creationId xmlns:a16="http://schemas.microsoft.com/office/drawing/2014/main" id="{A9F46A96-5B39-4097-A474-5A6A6AC551F2}"/>
                </a:ext>
              </a:extLst>
            </p:cNvPr>
            <p:cNvSpPr/>
            <p:nvPr/>
          </p:nvSpPr>
          <p:spPr>
            <a:xfrm>
              <a:off x="0" y="6176772"/>
              <a:ext cx="12192000" cy="681227"/>
            </a:xfrm>
            <a:custGeom>
              <a:avLst/>
              <a:gdLst/>
              <a:ahLst/>
              <a:cxnLst/>
              <a:rect l="0" t="0" r="0" b="0"/>
              <a:pathLst>
                <a:path w="12192000" h="681227">
                  <a:moveTo>
                    <a:pt x="0" y="0"/>
                  </a:moveTo>
                  <a:lnTo>
                    <a:pt x="12192000" y="0"/>
                  </a:lnTo>
                  <a:lnTo>
                    <a:pt x="12192000" y="681227"/>
                  </a:lnTo>
                  <a:lnTo>
                    <a:pt x="0" y="68122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8355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K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77ED4F-285B-4CD8-97D7-C26AC386971D}"/>
                </a:ext>
              </a:extLst>
            </p:cNvPr>
            <p:cNvSpPr/>
            <p:nvPr/>
          </p:nvSpPr>
          <p:spPr>
            <a:xfrm>
              <a:off x="4433316" y="6445758"/>
              <a:ext cx="463171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KE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East Africa IPC Community of Practice</a:t>
              </a:r>
              <a:endParaRPr lang="en-K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Shape 10813">
              <a:extLst>
                <a:ext uri="{FF2B5EF4-FFF2-40B4-BE49-F238E27FC236}">
                  <a16:creationId xmlns:a16="http://schemas.microsoft.com/office/drawing/2014/main" id="{7FE28DD5-DDCB-4190-A3F5-5D3064730166}"/>
                </a:ext>
              </a:extLst>
            </p:cNvPr>
            <p:cNvSpPr/>
            <p:nvPr/>
          </p:nvSpPr>
          <p:spPr>
            <a:xfrm>
              <a:off x="0" y="0"/>
              <a:ext cx="12188952" cy="1371600"/>
            </a:xfrm>
            <a:custGeom>
              <a:avLst/>
              <a:gdLst/>
              <a:ahLst/>
              <a:cxnLst/>
              <a:rect l="0" t="0" r="0" b="0"/>
              <a:pathLst>
                <a:path w="12188952" h="1371600">
                  <a:moveTo>
                    <a:pt x="0" y="0"/>
                  </a:moveTo>
                  <a:lnTo>
                    <a:pt x="12188952" y="0"/>
                  </a:lnTo>
                  <a:lnTo>
                    <a:pt x="12188952" y="1371600"/>
                  </a:lnTo>
                  <a:lnTo>
                    <a:pt x="0" y="137160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9355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KE"/>
            </a:p>
          </p:txBody>
        </p:sp>
        <p:sp>
          <p:nvSpPr>
            <p:cNvPr id="9" name="Shape 1563">
              <a:extLst>
                <a:ext uri="{FF2B5EF4-FFF2-40B4-BE49-F238E27FC236}">
                  <a16:creationId xmlns:a16="http://schemas.microsoft.com/office/drawing/2014/main" id="{BC5A045F-BBA9-4C23-B3D5-CB8927732357}"/>
                </a:ext>
              </a:extLst>
            </p:cNvPr>
            <p:cNvSpPr/>
            <p:nvPr/>
          </p:nvSpPr>
          <p:spPr>
            <a:xfrm>
              <a:off x="0" y="0"/>
              <a:ext cx="12188952" cy="1371600"/>
            </a:xfrm>
            <a:custGeom>
              <a:avLst/>
              <a:gdLst/>
              <a:ahLst/>
              <a:cxnLst/>
              <a:rect l="0" t="0" r="0" b="0"/>
              <a:pathLst>
                <a:path w="12188952" h="1371600">
                  <a:moveTo>
                    <a:pt x="0" y="1371600"/>
                  </a:moveTo>
                  <a:lnTo>
                    <a:pt x="12188952" y="1371600"/>
                  </a:lnTo>
                  <a:lnTo>
                    <a:pt x="12188952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02216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KE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FFE689F-C5B4-4B0B-AB70-E55000BF6B2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1895" y="22041"/>
              <a:ext cx="12112752" cy="6845809"/>
            </a:xfrm>
            <a:prstGeom prst="rect">
              <a:avLst/>
            </a:prstGeom>
          </p:spPr>
        </p:pic>
        <p:sp>
          <p:nvSpPr>
            <p:cNvPr id="11" name="Shape 1566">
              <a:extLst>
                <a:ext uri="{FF2B5EF4-FFF2-40B4-BE49-F238E27FC236}">
                  <a16:creationId xmlns:a16="http://schemas.microsoft.com/office/drawing/2014/main" id="{E922C820-37D2-47AA-92FB-3284A95BF5CC}"/>
                </a:ext>
              </a:extLst>
            </p:cNvPr>
            <p:cNvSpPr/>
            <p:nvPr/>
          </p:nvSpPr>
          <p:spPr>
            <a:xfrm>
              <a:off x="-88552" y="1122144"/>
              <a:ext cx="6624639" cy="5859776"/>
            </a:xfrm>
            <a:custGeom>
              <a:avLst/>
              <a:gdLst/>
              <a:ahLst/>
              <a:cxnLst/>
              <a:rect l="0" t="0" r="0" b="0"/>
              <a:pathLst>
                <a:path w="6016752" h="5859776">
                  <a:moveTo>
                    <a:pt x="2830068" y="0"/>
                  </a:moveTo>
                  <a:cubicBezTo>
                    <a:pt x="4585970" y="0"/>
                    <a:pt x="6016752" y="1426591"/>
                    <a:pt x="6016752" y="3187192"/>
                  </a:cubicBezTo>
                  <a:cubicBezTo>
                    <a:pt x="6016752" y="4236847"/>
                    <a:pt x="5504970" y="5167414"/>
                    <a:pt x="4719471" y="5748327"/>
                  </a:cubicBezTo>
                  <a:lnTo>
                    <a:pt x="4558797" y="5859776"/>
                  </a:lnTo>
                  <a:lnTo>
                    <a:pt x="1096818" y="5859776"/>
                  </a:lnTo>
                  <a:lnTo>
                    <a:pt x="926766" y="5742624"/>
                  </a:lnTo>
                  <a:cubicBezTo>
                    <a:pt x="595328" y="5497627"/>
                    <a:pt x="316572" y="5189463"/>
                    <a:pt x="101927" y="4835266"/>
                  </a:cubicBezTo>
                  <a:lnTo>
                    <a:pt x="0" y="4654411"/>
                  </a:lnTo>
                  <a:lnTo>
                    <a:pt x="0" y="1715515"/>
                  </a:lnTo>
                  <a:lnTo>
                    <a:pt x="106016" y="1528107"/>
                  </a:lnTo>
                  <a:cubicBezTo>
                    <a:pt x="666412" y="611014"/>
                    <a:pt x="1674805" y="0"/>
                    <a:pt x="283006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>
                <a:alpha val="74901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K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F3D630-87D8-4019-9D96-B0940D753E5D}"/>
                </a:ext>
              </a:extLst>
            </p:cNvPr>
            <p:cNvSpPr/>
            <p:nvPr/>
          </p:nvSpPr>
          <p:spPr>
            <a:xfrm>
              <a:off x="1017004" y="1579984"/>
              <a:ext cx="4814169" cy="7580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dirty="0">
                  <a:solidFill>
                    <a:srgbClr val="000000"/>
                  </a:solidFill>
                  <a:latin typeface="Maiandra GD" panose="020E0502030308020204" pitchFamily="34" charset="0"/>
                  <a:ea typeface="Calibri" panose="020F0502020204030204" pitchFamily="34" charset="0"/>
                </a:rPr>
                <a:t>BACKGROUND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dirty="0">
                  <a:solidFill>
                    <a:srgbClr val="000000"/>
                  </a:solidFill>
                  <a:latin typeface="Maiandra GD" panose="020E0502030308020204" pitchFamily="34" charset="0"/>
                  <a:ea typeface="Calibri" panose="020F0502020204030204" pitchFamily="34" charset="0"/>
                </a:rPr>
                <a:t> </a:t>
              </a:r>
              <a:endParaRPr lang="en-KE" sz="11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Shape 1568">
              <a:extLst>
                <a:ext uri="{FF2B5EF4-FFF2-40B4-BE49-F238E27FC236}">
                  <a16:creationId xmlns:a16="http://schemas.microsoft.com/office/drawing/2014/main" id="{40CAD41F-0DE8-4F50-88BD-5A4801804054}"/>
                </a:ext>
              </a:extLst>
            </p:cNvPr>
            <p:cNvSpPr/>
            <p:nvPr/>
          </p:nvSpPr>
          <p:spPr>
            <a:xfrm>
              <a:off x="2288286" y="3338322"/>
              <a:ext cx="935482" cy="0"/>
            </a:xfrm>
            <a:custGeom>
              <a:avLst/>
              <a:gdLst/>
              <a:ahLst/>
              <a:cxnLst/>
              <a:rect l="0" t="0" r="0" b="0"/>
              <a:pathLst>
                <a:path w="935482">
                  <a:moveTo>
                    <a:pt x="0" y="0"/>
                  </a:moveTo>
                  <a:lnTo>
                    <a:pt x="935482" y="0"/>
                  </a:lnTo>
                </a:path>
              </a:pathLst>
            </a:custGeom>
            <a:ln w="25400" cap="sq">
              <a:bevel/>
            </a:ln>
          </p:spPr>
          <p:style>
            <a:lnRef idx="1">
              <a:srgbClr val="26262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K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B39E54-CA33-4916-AEBB-66704E9062B4}"/>
                </a:ext>
              </a:extLst>
            </p:cNvPr>
            <p:cNvSpPr/>
            <p:nvPr/>
          </p:nvSpPr>
          <p:spPr>
            <a:xfrm>
              <a:off x="170383" y="3016851"/>
              <a:ext cx="141884" cy="3810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KE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en-K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5FD159-7737-4626-9152-0A706A3967E1}"/>
                </a:ext>
              </a:extLst>
            </p:cNvPr>
            <p:cNvSpPr/>
            <p:nvPr/>
          </p:nvSpPr>
          <p:spPr>
            <a:xfrm>
              <a:off x="398983" y="3010154"/>
              <a:ext cx="6649109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KE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KUTRRH is one of three regional referral </a:t>
              </a:r>
              <a:endParaRPr lang="en-KE" sz="11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3496AB-29CA-46BC-A34E-AB24382EC030}"/>
                </a:ext>
              </a:extLst>
            </p:cNvPr>
            <p:cNvSpPr/>
            <p:nvPr/>
          </p:nvSpPr>
          <p:spPr>
            <a:xfrm>
              <a:off x="146183" y="3568740"/>
              <a:ext cx="6589923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KE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hospitals located in Nairobi County</a:t>
              </a:r>
              <a:r>
                <a:rPr lang="en-GB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, Kenya.</a:t>
              </a:r>
              <a:r>
                <a:rPr lang="en-KE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The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1C0AD2-7182-45C3-92DE-B0F9AF8DECD1}"/>
                </a:ext>
              </a:extLst>
            </p:cNvPr>
            <p:cNvSpPr/>
            <p:nvPr/>
          </p:nvSpPr>
          <p:spPr>
            <a:xfrm>
              <a:off x="276311" y="4107721"/>
              <a:ext cx="6459795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Hospital </a:t>
              </a:r>
              <a:r>
                <a:rPr lang="en-KE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has a bed capacity of 650 with </a:t>
              </a:r>
              <a:endParaRPr lang="en-KE" sz="11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AC40C8-7C4F-49DF-98FF-4862DCC02556}"/>
                </a:ext>
              </a:extLst>
            </p:cNvPr>
            <p:cNvSpPr/>
            <p:nvPr/>
          </p:nvSpPr>
          <p:spPr>
            <a:xfrm>
              <a:off x="398983" y="4656455"/>
              <a:ext cx="411059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62</a:t>
              </a:r>
              <a:endParaRPr lang="en-K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A4947E-6766-4619-A509-D8AADE5CD50B}"/>
                </a:ext>
              </a:extLst>
            </p:cNvPr>
            <p:cNvSpPr/>
            <p:nvPr/>
          </p:nvSpPr>
          <p:spPr>
            <a:xfrm>
              <a:off x="658368" y="4656455"/>
              <a:ext cx="6077738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 </a:t>
              </a:r>
              <a:r>
                <a:rPr lang="en-KE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 intensive care unit beds, and serves </a:t>
              </a:r>
              <a:endParaRPr lang="en-KE" sz="11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EE40D1C-3917-412A-8950-E67224C9BD63}"/>
                </a:ext>
              </a:extLst>
            </p:cNvPr>
            <p:cNvSpPr/>
            <p:nvPr/>
          </p:nvSpPr>
          <p:spPr>
            <a:xfrm>
              <a:off x="398983" y="5204867"/>
              <a:ext cx="6535644" cy="4133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KE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approximately </a:t>
              </a:r>
              <a:r>
                <a:rPr lang="en-GB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3200</a:t>
              </a:r>
              <a:r>
                <a:rPr lang="en-US" sz="2400" dirty="0">
                  <a:solidFill>
                    <a:srgbClr val="000000"/>
                  </a:solidFill>
                  <a:latin typeface="Maiandra GD" panose="020E0502030308020204" pitchFamily="34" charset="0"/>
                  <a:ea typeface="Calibri" panose="020F0502020204030204" pitchFamily="34" charset="0"/>
                </a:rPr>
                <a:t> </a:t>
              </a:r>
              <a:r>
                <a:rPr lang="en-KE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outpatients per 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month </a:t>
              </a:r>
              <a:r>
                <a:rPr lang="en-KE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, </a:t>
              </a:r>
              <a:endParaRPr lang="en-K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FE99F2E-D065-4663-BD42-590B6C8A9EF0}"/>
                </a:ext>
              </a:extLst>
            </p:cNvPr>
            <p:cNvSpPr/>
            <p:nvPr/>
          </p:nvSpPr>
          <p:spPr>
            <a:xfrm>
              <a:off x="398983" y="5754015"/>
              <a:ext cx="6753697" cy="4129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KE" sz="2400" dirty="0">
                  <a:solidFill>
                    <a:srgbClr val="000000"/>
                  </a:solidFill>
                  <a:effectLst/>
                  <a:latin typeface="Maiandra GD" panose="020E0502030308020204" pitchFamily="34" charset="0"/>
                  <a:ea typeface="Calibri" panose="020F0502020204030204" pitchFamily="34" charset="0"/>
                </a:rPr>
                <a:t>the majority attending specialized clinics.</a:t>
              </a:r>
              <a:endParaRPr lang="en-KE" sz="1100" dirty="0">
                <a:solidFill>
                  <a:srgbClr val="000000"/>
                </a:solidFill>
                <a:effectLst/>
                <a:latin typeface="Maiandra GD" panose="020E050203030802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373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4FC59-A420-AA4E-0FCA-967DA7D2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associated infections cont. </a:t>
            </a:r>
            <a:endParaRPr lang="en-K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105DDC-D938-4AC3-3A1D-A9838E08574F}"/>
              </a:ext>
            </a:extLst>
          </p:cNvPr>
          <p:cNvGraphicFramePr>
            <a:graphicFrameLocks noGrp="1"/>
          </p:cNvGraphicFramePr>
          <p:nvPr/>
        </p:nvGraphicFramePr>
        <p:xfrm>
          <a:off x="1641928" y="2540566"/>
          <a:ext cx="10430326" cy="246425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665816">
                  <a:extLst>
                    <a:ext uri="{9D8B030D-6E8A-4147-A177-3AD203B41FA5}">
                      <a16:colId xmlns:a16="http://schemas.microsoft.com/office/drawing/2014/main" val="179083613"/>
                    </a:ext>
                  </a:extLst>
                </a:gridCol>
                <a:gridCol w="1294085">
                  <a:extLst>
                    <a:ext uri="{9D8B030D-6E8A-4147-A177-3AD203B41FA5}">
                      <a16:colId xmlns:a16="http://schemas.microsoft.com/office/drawing/2014/main" val="838390690"/>
                    </a:ext>
                  </a:extLst>
                </a:gridCol>
                <a:gridCol w="1294085">
                  <a:extLst>
                    <a:ext uri="{9D8B030D-6E8A-4147-A177-3AD203B41FA5}">
                      <a16:colId xmlns:a16="http://schemas.microsoft.com/office/drawing/2014/main" val="1523031212"/>
                    </a:ext>
                  </a:extLst>
                </a:gridCol>
                <a:gridCol w="1294085">
                  <a:extLst>
                    <a:ext uri="{9D8B030D-6E8A-4147-A177-3AD203B41FA5}">
                      <a16:colId xmlns:a16="http://schemas.microsoft.com/office/drawing/2014/main" val="2808048194"/>
                    </a:ext>
                  </a:extLst>
                </a:gridCol>
                <a:gridCol w="1294085">
                  <a:extLst>
                    <a:ext uri="{9D8B030D-6E8A-4147-A177-3AD203B41FA5}">
                      <a16:colId xmlns:a16="http://schemas.microsoft.com/office/drawing/2014/main" val="2631645224"/>
                    </a:ext>
                  </a:extLst>
                </a:gridCol>
                <a:gridCol w="1294085">
                  <a:extLst>
                    <a:ext uri="{9D8B030D-6E8A-4147-A177-3AD203B41FA5}">
                      <a16:colId xmlns:a16="http://schemas.microsoft.com/office/drawing/2014/main" val="1518297650"/>
                    </a:ext>
                  </a:extLst>
                </a:gridCol>
                <a:gridCol w="1294085">
                  <a:extLst>
                    <a:ext uri="{9D8B030D-6E8A-4147-A177-3AD203B41FA5}">
                      <a16:colId xmlns:a16="http://schemas.microsoft.com/office/drawing/2014/main" val="559642474"/>
                    </a:ext>
                  </a:extLst>
                </a:gridCol>
              </a:tblGrid>
              <a:tr h="10204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Hospital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KE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K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Any infection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Pneumonia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Surgical-site infection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Bloodstream infection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Urinary tract infection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15911263"/>
                  </a:ext>
                </a:extLst>
              </a:tr>
              <a:tr h="590371">
                <a:tc>
                  <a:txBody>
                    <a:bodyPr/>
                    <a:lstStyle/>
                    <a:p>
                      <a:pPr algn="l" fontAlgn="ctr"/>
                      <a:r>
                        <a:rPr lang="en-KE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K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n (%) [95% CI]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 (%) [95% CI]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n (%) [95% CI]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n (%) [95% CI]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n (%) [95% CI]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86891391"/>
                  </a:ext>
                </a:extLst>
              </a:tr>
              <a:tr h="172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Kenyatta University Teaching Research and Referral Hospital (KUTRRH)</a:t>
                      </a:r>
                      <a:b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KE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135</a:t>
                      </a:r>
                      <a:endParaRPr lang="en-K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 (8.1%) [4.1 - 14.1]</a:t>
                      </a:r>
                      <a:endParaRPr lang="en-K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(0.7%) [0.02 - 4.1]</a:t>
                      </a:r>
                      <a:endParaRPr lang="en-K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 (4.4%) [1.6 - 9.4]</a:t>
                      </a:r>
                      <a:endParaRPr lang="en-K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 (3.0%) [0.81 - 7.4]</a:t>
                      </a:r>
                      <a:endParaRPr lang="en-K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(1.5%) [1.8 - 5.2]</a:t>
                      </a:r>
                      <a:endParaRPr lang="en-K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7232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415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512B-38A0-4910-A380-5ACF1440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875" y="561374"/>
            <a:ext cx="9144456" cy="545286"/>
          </a:xfrm>
        </p:spPr>
        <p:txBody>
          <a:bodyPr>
            <a:noAutofit/>
          </a:bodyPr>
          <a:lstStyle/>
          <a:p>
            <a:r>
              <a:rPr lang="en-GB" sz="3600" dirty="0"/>
              <a:t>CONCLUSION</a:t>
            </a:r>
            <a:endParaRPr lang="en-KE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D1EBA-71D8-46BB-A86B-B8E7716F8EB1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sz="3200" dirty="0"/>
              <a:t>Findings indicate high antibiotic use, and presence of HAIs especially SSIs</a:t>
            </a:r>
          </a:p>
          <a:p>
            <a:r>
              <a:rPr lang="en-US" sz="3200" dirty="0"/>
              <a:t> This underscores the need for strengthened AMS-IPC collaboration, improved feedback loops for antimicrobial audits, and enhanced use of diagnostic data to guide antibiotic therapy. </a:t>
            </a:r>
            <a:endParaRPr lang="en-KE" sz="3200" dirty="0"/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132307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878" y="2050015"/>
            <a:ext cx="6498007" cy="112846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Maiandra GD" panose="020E0502030308020204" pitchFamily="34" charset="0"/>
              </a:rPr>
              <a:t>THANK YOU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5EF9A-D987-58A2-0DC8-DB28C20FE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674" y="4343378"/>
            <a:ext cx="3509996" cy="21148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812D45-A617-7053-89E0-97FBA8EE5224}"/>
              </a:ext>
            </a:extLst>
          </p:cNvPr>
          <p:cNvSpPr txBox="1"/>
          <p:nvPr/>
        </p:nvSpPr>
        <p:spPr>
          <a:xfrm>
            <a:off x="1828800" y="3551273"/>
            <a:ext cx="861207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Maiandra GD" panose="020E0502030308020204" pitchFamily="34" charset="0"/>
              </a:rPr>
              <a:t>Acknowledgment </a:t>
            </a:r>
          </a:p>
        </p:txBody>
      </p:sp>
      <p:pic>
        <p:nvPicPr>
          <p:cNvPr id="1028" name="Picture 4" descr="KUTRRH Service Desk">
            <a:extLst>
              <a:ext uri="{FF2B5EF4-FFF2-40B4-BE49-F238E27FC236}">
                <a16:creationId xmlns:a16="http://schemas.microsoft.com/office/drawing/2014/main" id="{81F3B55F-287B-491E-B13C-C0E8C9B1B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7" y="5048507"/>
            <a:ext cx="14573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8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2A5F9-2B0E-40B4-9F46-4B66FBBD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503E1-236F-446B-9B58-5684A5860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AMR is a growing global health threat that makes treating infections, especially those linked to healthcare settings, more difficult.</a:t>
            </a:r>
          </a:p>
          <a:p>
            <a:pPr marL="0" indent="0">
              <a:buNone/>
            </a:pPr>
            <a:r>
              <a:rPr lang="en-US" dirty="0"/>
              <a:t>These HAIs  often lead to longer hospital stays and higher mortality.</a:t>
            </a:r>
          </a:p>
          <a:p>
            <a:pPr marL="0" indent="0">
              <a:buNone/>
            </a:pPr>
            <a:r>
              <a:rPr lang="en-US" dirty="0"/>
              <a:t> Monitoring patterns of antibiotic use and HAIs helps identify opportunities to optimize antibiotic use, reducing the development of AMR, and introduce interventions to prevent HAIs.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This study aimed to estimate the prevalence of AMU and HAI and evaluate laboratory diagnostic utilization at KUTRRH</a:t>
            </a:r>
            <a:endParaRPr lang="en-K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6F630-CB83-4D94-9F6B-1EE4330E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960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E579-BF52-33A0-97B8-315D0793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objectives</a:t>
            </a:r>
            <a:endParaRPr lang="en-K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79748-7278-97C9-0828-776AC5C1AA9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Primary Objectives</a:t>
            </a:r>
          </a:p>
          <a:p>
            <a:pPr algn="just"/>
            <a:r>
              <a:rPr lang="en-CA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Antimicrobial use (AMU)</a:t>
            </a:r>
            <a:endParaRPr lang="en-M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romanLcPeriod"/>
            </a:pPr>
            <a:r>
              <a:rPr lang="en-CA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estimate </a:t>
            </a:r>
            <a:r>
              <a:rPr lang="en-CA" sz="180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antimicrobial use</a:t>
            </a:r>
            <a:r>
              <a:rPr lang="en-CA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prevalence in hospitalized patients</a:t>
            </a:r>
            <a:endParaRPr lang="en-M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romanLcPeriod"/>
            </a:pPr>
            <a:r>
              <a:rPr lang="en-CA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describe the antibiotics used and their indication.</a:t>
            </a:r>
            <a:endParaRPr lang="en-M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romanLcPeriod"/>
            </a:pPr>
            <a:r>
              <a:rPr lang="en-CA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assess the use of laboratory diagnostic services to support antibiotic prescribing for hospitalized patients.</a:t>
            </a:r>
            <a:endParaRPr lang="en-M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Healthcare Associated Infection (HAI)</a:t>
            </a:r>
            <a:endParaRPr lang="en-M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romanLcPeriod"/>
            </a:pPr>
            <a:r>
              <a:rPr lang="en-CA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estimate the prevalence of healthcare associated infections in hospitalized patients</a:t>
            </a:r>
            <a:endParaRPr lang="en-M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romanLcPeriod"/>
            </a:pPr>
            <a:r>
              <a:rPr lang="en-CA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describe healthcare associated infections found in hospitalized patients.</a:t>
            </a:r>
            <a:endParaRPr lang="en-M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romanLcPeriod"/>
            </a:pPr>
            <a:r>
              <a:rPr lang="en-CA" sz="18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assess the use of laboratory diagnostic services to identify healthcare associated infections.</a:t>
            </a:r>
            <a:endParaRPr lang="en-M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just"/>
            <a:r>
              <a:rPr lang="en-C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M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MT" sz="1800" dirty="0"/>
          </a:p>
          <a:p>
            <a:endParaRPr lang="en-KE" sz="1800" dirty="0"/>
          </a:p>
        </p:txBody>
      </p:sp>
    </p:spTree>
    <p:extLst>
      <p:ext uri="{BB962C8B-B14F-4D97-AF65-F5344CB8AC3E}">
        <p14:creationId xmlns:p14="http://schemas.microsoft.com/office/powerpoint/2010/main" val="159246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2ABB0-31AF-3384-5604-28AAC21A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methodology</a:t>
            </a:r>
            <a:endParaRPr lang="en-K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86297-D215-973D-D7E3-1E573299DFE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cross-sectional study design was used adapting the European Centers for Disease Control point prevalence survey (ECDC PPS) protocol 6.1, 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AMU PPS tool, Global PPS and Global Action in Health Network – Healthcare Associated Infection point prevalence survey protocol (GAIHN-HAI)  methodologies.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reference survey date was the 2</a:t>
            </a:r>
            <a:r>
              <a:rPr lang="en-US" sz="18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October 2023, with the data collection being conducted between 2</a:t>
            </a:r>
            <a:r>
              <a:rPr lang="en-US" sz="18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October 2023 to 24</a:t>
            </a:r>
            <a:r>
              <a:rPr lang="en-US" sz="18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October 2023. </a:t>
            </a:r>
          </a:p>
          <a:p>
            <a:endParaRPr lang="en-KE" sz="1800" dirty="0"/>
          </a:p>
        </p:txBody>
      </p:sp>
    </p:spTree>
    <p:extLst>
      <p:ext uri="{BB962C8B-B14F-4D97-AF65-F5344CB8AC3E}">
        <p14:creationId xmlns:p14="http://schemas.microsoft.com/office/powerpoint/2010/main" val="8383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5C2F0C8F-F64C-0DFA-5546-0950A26B9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3" y="170627"/>
            <a:ext cx="12044700" cy="659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4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F26B-0185-E54D-D0EE-825D791D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30" y="696286"/>
            <a:ext cx="10526484" cy="914400"/>
          </a:xfrm>
        </p:spPr>
        <p:txBody>
          <a:bodyPr>
            <a:normAutofit/>
          </a:bodyPr>
          <a:lstStyle/>
          <a:p>
            <a:r>
              <a:rPr lang="en-US" dirty="0"/>
              <a:t>Antimicrobial stewardship, Infection prevention and control and Drugs and Therapeutics programs</a:t>
            </a:r>
            <a:endParaRPr lang="en-K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BBB28-A9D7-F1E4-7BDC-D733B1C5C04A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- The hospital has an administration recognized AMS committee that had met in the last 6 months prior to the survey date, that boasts of being led by a Physician and having a Pharmacist as part of the committee. </a:t>
            </a:r>
          </a:p>
          <a:p>
            <a:r>
              <a:rPr lang="en-US" sz="1800" dirty="0"/>
              <a:t>- The program has dedicated staff available for supporting clinical decisions surrounding antimicrobial use, including information technology support for antibiotic stewardship activities.</a:t>
            </a:r>
          </a:p>
          <a:p>
            <a:r>
              <a:rPr lang="en-US" sz="1800" dirty="0"/>
              <a:t>- The hospital has both IPC and drugs and therapeutics committees that had met in the last 6 months prior to the survey date.</a:t>
            </a:r>
          </a:p>
          <a:p>
            <a:r>
              <a:rPr lang="en-US" sz="1800" dirty="0"/>
              <a:t>-  Current/updated Essential drugs list was not available in the wards.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5394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1D0D-F1C4-4C00-2A0B-B9C9E650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Antimicrobial stewardship activities</a:t>
            </a:r>
            <a:endParaRPr lang="en-K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25455-4835-25CF-BC9C-A3175C2E607D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-The facility does have formal guidelines to assist with empirical decisions on antibiotic use, and a policy requiring prescribers to provide rationale for prescribing antibiotics.</a:t>
            </a:r>
          </a:p>
          <a:p>
            <a:r>
              <a:rPr lang="en-US" sz="1800" dirty="0"/>
              <a:t>- The facility audits and reviews surgical antimicrobial prophylaxis. </a:t>
            </a:r>
          </a:p>
          <a:p>
            <a:r>
              <a:rPr lang="en-US" sz="1800" dirty="0"/>
              <a:t>- Training had not been provided regarding local antibiotic resistance patterns and concerns in the last 12 months prior to the survey. </a:t>
            </a:r>
          </a:p>
          <a:p>
            <a:r>
              <a:rPr lang="en-US" sz="1800" dirty="0"/>
              <a:t>- Results of antimicrobial audits or reviews were  not being  communicated directly with prescribers.</a:t>
            </a:r>
            <a:endParaRPr lang="en-KE" sz="1800" dirty="0"/>
          </a:p>
          <a:p>
            <a:endParaRPr lang="en-KE" sz="1800" dirty="0"/>
          </a:p>
        </p:txBody>
      </p:sp>
    </p:spTree>
    <p:extLst>
      <p:ext uri="{BB962C8B-B14F-4D97-AF65-F5344CB8AC3E}">
        <p14:creationId xmlns:p14="http://schemas.microsoft.com/office/powerpoint/2010/main" val="47447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99DCE-01A2-A47D-78BE-39FEB330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support for microbiological investigations</a:t>
            </a:r>
            <a:endParaRPr lang="en-K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5F42D-A912-35DC-4032-0AF3B58ABF5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-  The facility has a clinical microbiology laboratory that has the necessary bacterial culture and antibiotic susceptibility testing reagents/materials. </a:t>
            </a:r>
          </a:p>
          <a:p>
            <a:r>
              <a:rPr lang="en-US" sz="1800" dirty="0"/>
              <a:t>- For the period 3 months prior to the survey the facility conducted 1081 bacterial cultures and 886 antibiotic susceptibility tests. </a:t>
            </a:r>
          </a:p>
          <a:p>
            <a:r>
              <a:rPr lang="en-US" sz="1800" dirty="0"/>
              <a:t>- The microbiology lab is served by medical lab technologists.</a:t>
            </a:r>
          </a:p>
        </p:txBody>
      </p:sp>
    </p:spTree>
    <p:extLst>
      <p:ext uri="{BB962C8B-B14F-4D97-AF65-F5344CB8AC3E}">
        <p14:creationId xmlns:p14="http://schemas.microsoft.com/office/powerpoint/2010/main" val="26497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292</TotalTime>
  <Words>887</Words>
  <Application>Microsoft Office PowerPoint</Application>
  <PresentationFormat>Widescreen</PresentationFormat>
  <Paragraphs>117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Arial</vt:lpstr>
      <vt:lpstr>Calibri</vt:lpstr>
      <vt:lpstr>Maiandra GD</vt:lpstr>
      <vt:lpstr>Times New Roman</vt:lpstr>
      <vt:lpstr>Trebuchet MS</vt:lpstr>
      <vt:lpstr>Wingdings</vt:lpstr>
      <vt:lpstr>Wingdings 3</vt:lpstr>
      <vt:lpstr>Facet</vt:lpstr>
      <vt:lpstr>POINT PREVALANCE SURVEY ON ANTIBIOTIC USE AND HOSPITAL ACQUIRED INFECTIONS CONDUCTED AT KENYATTA UNIVERSITY TEACHING RESEARCH AND REFERRAL HOSPITAL  </vt:lpstr>
      <vt:lpstr>PowerPoint Presentation</vt:lpstr>
      <vt:lpstr>INTRODUCTION</vt:lpstr>
      <vt:lpstr>Survey objectives</vt:lpstr>
      <vt:lpstr>Survey methodology</vt:lpstr>
      <vt:lpstr>PowerPoint Presentation</vt:lpstr>
      <vt:lpstr>Antimicrobial stewardship, Infection prevention and control and Drugs and Therapeutics programs</vt:lpstr>
      <vt:lpstr>Antimicrobial stewardship activities</vt:lpstr>
      <vt:lpstr>Laboratory support for microbiological investigations</vt:lpstr>
      <vt:lpstr>Antibiotic use cont.</vt:lpstr>
      <vt:lpstr>Antibiotic use across different wards</vt:lpstr>
      <vt:lpstr>Antibiotic use in relation to catheter use</vt:lpstr>
      <vt:lpstr>Antibiotic use in relation to types of surgery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Healthcare associated infections</vt:lpstr>
      <vt:lpstr>Healthcare associated infections cont. </vt:lpstr>
      <vt:lpstr>CONCLUSION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_Webmaster Kenya</dc:creator>
  <cp:lastModifiedBy>Nicholas _Webmaster Kenya</cp:lastModifiedBy>
  <cp:revision>16</cp:revision>
  <dcterms:created xsi:type="dcterms:W3CDTF">2024-08-06T05:45:52Z</dcterms:created>
  <dcterms:modified xsi:type="dcterms:W3CDTF">2025-09-11T14:41:09Z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2024-08-06T10:29:09Z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48e1dc72-f33f-487e-af04-39efe7ddefd0</vt:lpwstr>
  </property>
  <property fmtid="{D5CDD505-2E9C-101B-9397-08002B2CF9AE}" pid="8" name="MSIP_Label_8af03ff0-41c5-4c41-b55e-fabb8fae94be_ContentBits">
    <vt:lpwstr>0</vt:lpwstr>
  </property>
</Properties>
</file>